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Lora"/>
      <p:regular r:id="rId37"/>
      <p:bold r:id="rId38"/>
      <p:italic r:id="rId39"/>
      <p:boldItalic r:id="rId40"/>
    </p:embeddedFont>
    <p:embeddedFont>
      <p:font typeface="Roboto Mon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5" roundtripDataSignature="AMtx7mgzTB+CePWbs3fpdHbLPlaJKJyI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63C371-8E34-48C2-A6F7-37015C63AF43}">
  <a:tblStyle styleId="{A863C371-8E34-48C2-A6F7-37015C63AF43}"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boldItalic.fntdata"/><Relationship Id="rId20" Type="http://schemas.openxmlformats.org/officeDocument/2006/relationships/slide" Target="slides/slide14.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6.xml"/><Relationship Id="rId44" Type="http://schemas.openxmlformats.org/officeDocument/2006/relationships/font" Target="fonts/RobotoMono-boldItalic.fntdata"/><Relationship Id="rId21" Type="http://schemas.openxmlformats.org/officeDocument/2006/relationships/slide" Target="slides/slide15.xml"/><Relationship Id="rId43" Type="http://schemas.openxmlformats.org/officeDocument/2006/relationships/font" Target="fonts/RobotoMono-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Lora-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Lora-italic.fntdata"/><Relationship Id="rId16" Type="http://schemas.openxmlformats.org/officeDocument/2006/relationships/slide" Target="slides/slide10.xml"/><Relationship Id="rId38" Type="http://schemas.openxmlformats.org/officeDocument/2006/relationships/font" Target="fonts/Lora-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8"/>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8"/>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8"/>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8"/>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37"/>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37"/>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3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29"/>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0"/>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3" name="Google Shape;23;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3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8" name="Google Shape;28;p31"/>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31"/>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5" name="Google Shape;35;p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33"/>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3"/>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3"/>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33"/>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41" name="Google Shape;41;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34"/>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p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35"/>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9" name="Google Shape;49;p35"/>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3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3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6"/>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6"/>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6"/>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3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2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8.jpg"/><Relationship Id="rId5" Type="http://schemas.openxmlformats.org/officeDocument/2006/relationships/image" Target="../media/image5.jpg"/><Relationship Id="rId6"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5.jpg"/><Relationship Id="rId6"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image" Target="../media/image16.jpg"/><Relationship Id="rId5"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1" lang="en-GB"/>
              <a:t>DanceStudio</a:t>
            </a:r>
            <a:endParaRPr b="1"/>
          </a:p>
        </p:txBody>
      </p:sp>
      <p:sp>
        <p:nvSpPr>
          <p:cNvPr id="68" name="Google Shape;68;p1"/>
          <p:cNvSpPr txBox="1"/>
          <p:nvPr>
            <p:ph idx="1" type="subTitle"/>
          </p:nvPr>
        </p:nvSpPr>
        <p:spPr>
          <a:xfrm>
            <a:off x="698325" y="2789100"/>
            <a:ext cx="7914300" cy="235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a:latin typeface="Roboto Mono"/>
                <a:ea typeface="Roboto Mono"/>
                <a:cs typeface="Roboto Mono"/>
                <a:sym typeface="Roboto Mono"/>
              </a:rPr>
              <a:t>171290107024 (IDP)</a:t>
            </a:r>
            <a:endParaRPr>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a:latin typeface="Roboto Mono"/>
                <a:ea typeface="Roboto Mono"/>
                <a:cs typeface="Roboto Mono"/>
                <a:sym typeface="Roboto Mono"/>
              </a:rPr>
              <a:t>BE  Semester : 8th Computer</a:t>
            </a:r>
            <a:endParaRPr>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a:latin typeface="Roboto Mono"/>
                <a:ea typeface="Roboto Mono"/>
                <a:cs typeface="Roboto Mono"/>
                <a:sym typeface="Roboto Mono"/>
              </a:rPr>
              <a:t>Team ID : 125092</a:t>
            </a:r>
            <a:endParaRPr>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a:latin typeface="Roboto Mono"/>
                <a:ea typeface="Roboto Mono"/>
                <a:cs typeface="Roboto Mono"/>
                <a:sym typeface="Roboto Mono"/>
              </a:rPr>
              <a:t>Faculty Guide : Prof. Umesh Lakhtariya</a:t>
            </a:r>
            <a:endParaRPr>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ctr">
              <a:lnSpc>
                <a:spcPct val="100000"/>
              </a:lnSpc>
              <a:spcBef>
                <a:spcPts val="0"/>
              </a:spcBef>
              <a:spcAft>
                <a:spcPts val="0"/>
              </a:spcAft>
              <a:buSzPts val="1800"/>
              <a:buNone/>
            </a:pPr>
            <a:r>
              <a:rPr lang="en-GB">
                <a:latin typeface="Roboto Mono"/>
                <a:ea typeface="Roboto Mono"/>
                <a:cs typeface="Roboto Mono"/>
                <a:sym typeface="Roboto Mono"/>
              </a:rPr>
              <a:t>Academic Year</a:t>
            </a:r>
            <a:endParaRPr>
              <a:latin typeface="Roboto Mono"/>
              <a:ea typeface="Roboto Mono"/>
              <a:cs typeface="Roboto Mono"/>
              <a:sym typeface="Roboto Mono"/>
            </a:endParaRPr>
          </a:p>
          <a:p>
            <a:pPr indent="0" lvl="0" marL="0" rtl="0" algn="ctr">
              <a:lnSpc>
                <a:spcPct val="100000"/>
              </a:lnSpc>
              <a:spcBef>
                <a:spcPts val="0"/>
              </a:spcBef>
              <a:spcAft>
                <a:spcPts val="0"/>
              </a:spcAft>
              <a:buSzPts val="1800"/>
              <a:buNone/>
            </a:pPr>
            <a:r>
              <a:rPr lang="en-GB">
                <a:latin typeface="Roboto Mono"/>
                <a:ea typeface="Roboto Mono"/>
                <a:cs typeface="Roboto Mono"/>
                <a:sym typeface="Roboto Mono"/>
              </a:rPr>
              <a:t>(2020-2021)</a:t>
            </a:r>
            <a:endParaRPr>
              <a:latin typeface="Roboto Mono"/>
              <a:ea typeface="Roboto Mono"/>
              <a:cs typeface="Roboto Mono"/>
              <a:sym typeface="Roboto Mono"/>
            </a:endParaRPr>
          </a:p>
          <a:p>
            <a:pPr indent="0" lvl="0" marL="0" rtl="0" algn="ctr">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r">
              <a:lnSpc>
                <a:spcPct val="100000"/>
              </a:lnSpc>
              <a:spcBef>
                <a:spcPts val="1000"/>
              </a:spcBef>
              <a:spcAft>
                <a:spcPts val="0"/>
              </a:spcAft>
              <a:buClr>
                <a:srgbClr val="000000"/>
              </a:buClr>
              <a:buSzPts val="1440"/>
              <a:buFont typeface="Arial"/>
              <a:buNone/>
            </a:pPr>
            <a:r>
              <a:t/>
            </a:r>
            <a:endParaRPr/>
          </a:p>
        </p:txBody>
      </p:sp>
      <p:pic>
        <p:nvPicPr>
          <p:cNvPr descr="F:\ \GMIT logo PNG.png" id="69" name="Google Shape;69;p1"/>
          <p:cNvPicPr preferRelativeResize="0"/>
          <p:nvPr/>
        </p:nvPicPr>
        <p:blipFill rotWithShape="1">
          <a:blip r:embed="rId3">
            <a:alphaModFix/>
          </a:blip>
          <a:srcRect b="0" l="0" r="0" t="0"/>
          <a:stretch/>
        </p:blipFill>
        <p:spPr>
          <a:xfrm>
            <a:off x="6919786" y="310018"/>
            <a:ext cx="1772003" cy="1667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PROJECT SCHEDULING</a:t>
            </a:r>
            <a:endParaRPr/>
          </a:p>
        </p:txBody>
      </p:sp>
      <p:graphicFrame>
        <p:nvGraphicFramePr>
          <p:cNvPr id="123" name="Google Shape;123;p10"/>
          <p:cNvGraphicFramePr/>
          <p:nvPr/>
        </p:nvGraphicFramePr>
        <p:xfrm>
          <a:off x="1905000" y="2438400"/>
          <a:ext cx="3000000" cy="3000000"/>
        </p:xfrm>
        <a:graphic>
          <a:graphicData uri="http://schemas.openxmlformats.org/drawingml/2006/table">
            <a:tbl>
              <a:tblPr>
                <a:noFill/>
                <a:tableStyleId>{A863C371-8E34-48C2-A6F7-37015C63AF43}</a:tableStyleId>
              </a:tblPr>
              <a:tblGrid>
                <a:gridCol w="1466850"/>
                <a:gridCol w="1733550"/>
                <a:gridCol w="2530800"/>
              </a:tblGrid>
              <a:tr h="127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highlight>
                          <a:srgbClr val="FFFFFF"/>
                        </a:highlight>
                        <a:latin typeface="Lora"/>
                        <a:ea typeface="Lora"/>
                        <a:cs typeface="Lora"/>
                        <a:sym typeface="Lor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highlight>
                            <a:srgbClr val="FFFFFF"/>
                          </a:highlight>
                          <a:latin typeface="Lora"/>
                          <a:ea typeface="Lora"/>
                          <a:cs typeface="Lora"/>
                          <a:sym typeface="Lora"/>
                        </a:rPr>
                        <a:t>Expected Day</a:t>
                      </a:r>
                      <a:endParaRPr b="1" sz="1400" u="none" cap="none" strike="noStrike">
                        <a:highlight>
                          <a:srgbClr val="FFFFFF"/>
                        </a:highlight>
                        <a:latin typeface="Lora"/>
                        <a:ea typeface="Lora"/>
                        <a:cs typeface="Lora"/>
                        <a:sym typeface="Lor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highlight>
                            <a:srgbClr val="FFFFFF"/>
                          </a:highlight>
                          <a:latin typeface="Lora"/>
                          <a:ea typeface="Lora"/>
                          <a:cs typeface="Lora"/>
                          <a:sym typeface="Lora"/>
                        </a:rPr>
                        <a:t>Actual Day </a:t>
                      </a:r>
                      <a:endParaRPr b="1" sz="1400" u="none" cap="none" strike="noStrike">
                        <a:highlight>
                          <a:srgbClr val="FFFFFF"/>
                        </a:highlight>
                        <a:latin typeface="Lora"/>
                        <a:ea typeface="Lora"/>
                        <a:cs typeface="Lora"/>
                        <a:sym typeface="Lora"/>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Analysis</a:t>
                      </a:r>
                      <a:endParaRPr sz="1400" u="none" cap="none" strike="noStrike">
                        <a:highlight>
                          <a:srgbClr val="FFFFFF"/>
                        </a:highlight>
                        <a:latin typeface="Lora"/>
                        <a:ea typeface="Lora"/>
                        <a:cs typeface="Lora"/>
                        <a:sym typeface="Lor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30</a:t>
                      </a:r>
                      <a:endParaRPr sz="1400" u="none" cap="none" strike="noStrike">
                        <a:highlight>
                          <a:srgbClr val="FFFFFF"/>
                        </a:highlight>
                        <a:latin typeface="Lora"/>
                        <a:ea typeface="Lora"/>
                        <a:cs typeface="Lora"/>
                        <a:sym typeface="Lor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30</a:t>
                      </a:r>
                      <a:endParaRPr sz="1400" u="none" cap="none" strike="noStrike">
                        <a:highlight>
                          <a:srgbClr val="FFFFFF"/>
                        </a:highlight>
                        <a:latin typeface="Lora"/>
                        <a:ea typeface="Lora"/>
                        <a:cs typeface="Lora"/>
                        <a:sym typeface="Lora"/>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Design</a:t>
                      </a:r>
                      <a:endParaRPr sz="1400" u="none" cap="none" strike="noStrike">
                        <a:highlight>
                          <a:srgbClr val="FFFFFF"/>
                        </a:highlight>
                        <a:latin typeface="Lora"/>
                        <a:ea typeface="Lora"/>
                        <a:cs typeface="Lora"/>
                        <a:sym typeface="Lor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30</a:t>
                      </a:r>
                      <a:endParaRPr sz="1400" u="none" cap="none" strike="noStrike">
                        <a:highlight>
                          <a:srgbClr val="FFFFFF"/>
                        </a:highlight>
                        <a:latin typeface="Lora"/>
                        <a:ea typeface="Lora"/>
                        <a:cs typeface="Lora"/>
                        <a:sym typeface="Lor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30</a:t>
                      </a:r>
                      <a:endParaRPr sz="1400" u="none" cap="none" strike="noStrike">
                        <a:highlight>
                          <a:srgbClr val="FFFFFF"/>
                        </a:highlight>
                        <a:latin typeface="Lora"/>
                        <a:ea typeface="Lora"/>
                        <a:cs typeface="Lora"/>
                        <a:sym typeface="Lora"/>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Coding</a:t>
                      </a:r>
                      <a:endParaRPr sz="1400" u="none" cap="none" strike="noStrike">
                        <a:highlight>
                          <a:srgbClr val="FFFFFF"/>
                        </a:highlight>
                        <a:latin typeface="Lora"/>
                        <a:ea typeface="Lora"/>
                        <a:cs typeface="Lora"/>
                        <a:sym typeface="Lor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60</a:t>
                      </a:r>
                      <a:endParaRPr sz="1400" u="none" cap="none" strike="noStrike">
                        <a:highlight>
                          <a:srgbClr val="FFFFFF"/>
                        </a:highlight>
                        <a:latin typeface="Lora"/>
                        <a:ea typeface="Lora"/>
                        <a:cs typeface="Lora"/>
                        <a:sym typeface="Lor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70</a:t>
                      </a:r>
                      <a:endParaRPr sz="1400" u="none" cap="none" strike="noStrike">
                        <a:highlight>
                          <a:srgbClr val="FFFFFF"/>
                        </a:highlight>
                        <a:latin typeface="Lora"/>
                        <a:ea typeface="Lora"/>
                        <a:cs typeface="Lora"/>
                        <a:sym typeface="Lora"/>
                      </a:endParaRPr>
                    </a:p>
                  </a:txBody>
                  <a:tcPr marT="63500" marB="63500" marR="63500" marL="63500"/>
                </a:tc>
              </a:tr>
              <a:tr h="12700">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Testing</a:t>
                      </a:r>
                      <a:endParaRPr sz="1400" u="none" cap="none" strike="noStrike">
                        <a:highlight>
                          <a:srgbClr val="FFFFFF"/>
                        </a:highlight>
                        <a:latin typeface="Lora"/>
                        <a:ea typeface="Lora"/>
                        <a:cs typeface="Lora"/>
                        <a:sym typeface="Lor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10</a:t>
                      </a:r>
                      <a:endParaRPr sz="1400" u="none" cap="none" strike="noStrike">
                        <a:highlight>
                          <a:srgbClr val="FFFFFF"/>
                        </a:highlight>
                        <a:latin typeface="Lora"/>
                        <a:ea typeface="Lora"/>
                        <a:cs typeface="Lora"/>
                        <a:sym typeface="Lora"/>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highlight>
                            <a:srgbClr val="FFFFFF"/>
                          </a:highlight>
                          <a:latin typeface="Lora"/>
                          <a:ea typeface="Lora"/>
                          <a:cs typeface="Lora"/>
                          <a:sym typeface="Lora"/>
                        </a:rPr>
                        <a:t>10</a:t>
                      </a:r>
                      <a:endParaRPr sz="1400" u="none" cap="none" strike="noStrike">
                        <a:highlight>
                          <a:srgbClr val="FFFFFF"/>
                        </a:highlight>
                        <a:latin typeface="Lora"/>
                        <a:ea typeface="Lora"/>
                        <a:cs typeface="Lora"/>
                        <a:sym typeface="Lora"/>
                      </a:endParaRPr>
                    </a:p>
                  </a:txBody>
                  <a:tcPr marT="63500" marB="63500" marR="63500" marL="6350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USER CLASSES</a:t>
            </a:r>
            <a:endParaRPr/>
          </a:p>
        </p:txBody>
      </p:sp>
      <p:sp>
        <p:nvSpPr>
          <p:cNvPr id="129" name="Google Shape;129;p11"/>
          <p:cNvSpPr txBox="1"/>
          <p:nvPr/>
        </p:nvSpPr>
        <p:spPr>
          <a:xfrm>
            <a:off x="913950" y="2143650"/>
            <a:ext cx="7338000" cy="279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Roboto Mono"/>
                <a:ea typeface="Roboto Mono"/>
                <a:cs typeface="Roboto Mono"/>
                <a:sym typeface="Roboto Mono"/>
              </a:rPr>
              <a:t>1. Admin </a:t>
            </a:r>
            <a:endParaRPr b="0" i="0" sz="1600" u="none" cap="none" strike="noStrike">
              <a:solidFill>
                <a:srgbClr val="00000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Mono"/>
              <a:ea typeface="Roboto Mono"/>
              <a:cs typeface="Roboto Mono"/>
              <a:sym typeface="Roboto Mono"/>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Roboto Mono"/>
                <a:ea typeface="Roboto Mono"/>
                <a:cs typeface="Roboto Mono"/>
                <a:sym typeface="Roboto Mono"/>
              </a:rPr>
              <a:t>• Admin handles all activity of users. </a:t>
            </a:r>
            <a:endParaRPr b="0" i="0" sz="1600" u="none" cap="none" strike="noStrike">
              <a:solidFill>
                <a:srgbClr val="000000"/>
              </a:solidFill>
              <a:latin typeface="Roboto Mono"/>
              <a:ea typeface="Roboto Mono"/>
              <a:cs typeface="Roboto Mono"/>
              <a:sym typeface="Roboto Mono"/>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Roboto Mono"/>
                <a:ea typeface="Roboto Mono"/>
                <a:cs typeface="Roboto Mono"/>
                <a:sym typeface="Roboto Mono"/>
              </a:rPr>
              <a:t>• Admin handles following </a:t>
            </a:r>
            <a:endParaRPr b="0" i="0" sz="1600" u="none" cap="none" strike="noStrike">
              <a:solidFill>
                <a:srgbClr val="000000"/>
              </a:solidFill>
              <a:latin typeface="Roboto Mono"/>
              <a:ea typeface="Roboto Mono"/>
              <a:cs typeface="Roboto Mono"/>
              <a:sym typeface="Roboto Mono"/>
            </a:endParaRPr>
          </a:p>
          <a:p>
            <a:pPr indent="457200" lvl="0" marL="45720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Roboto Mono"/>
                <a:ea typeface="Roboto Mono"/>
                <a:cs typeface="Roboto Mono"/>
                <a:sym typeface="Roboto Mono"/>
              </a:rPr>
              <a:t>➢ Verify Users </a:t>
            </a:r>
            <a:endParaRPr b="0" i="0" sz="1600" u="none" cap="none" strike="noStrike">
              <a:solidFill>
                <a:srgbClr val="000000"/>
              </a:solidFill>
              <a:latin typeface="Roboto Mono"/>
              <a:ea typeface="Roboto Mono"/>
              <a:cs typeface="Roboto Mono"/>
              <a:sym typeface="Roboto Mono"/>
            </a:endParaRPr>
          </a:p>
          <a:p>
            <a:pPr indent="457200" lvl="0" marL="45720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Roboto Mono"/>
                <a:ea typeface="Roboto Mono"/>
                <a:cs typeface="Roboto Mono"/>
                <a:sym typeface="Roboto Mono"/>
              </a:rPr>
              <a:t>➢ Reject Users </a:t>
            </a:r>
            <a:endParaRPr b="0" i="0" sz="1600" u="none" cap="none" strike="noStrike">
              <a:solidFill>
                <a:srgbClr val="000000"/>
              </a:solidFill>
              <a:latin typeface="Roboto Mono"/>
              <a:ea typeface="Roboto Mono"/>
              <a:cs typeface="Roboto Mono"/>
              <a:sym typeface="Roboto Mono"/>
            </a:endParaRPr>
          </a:p>
          <a:p>
            <a:pPr indent="457200" lvl="0" marL="45720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Roboto Mono"/>
                <a:ea typeface="Roboto Mono"/>
                <a:cs typeface="Roboto Mono"/>
                <a:sym typeface="Roboto Mono"/>
              </a:rPr>
              <a:t>➢ Add Dance Videos </a:t>
            </a:r>
            <a:endParaRPr b="0" i="0" sz="1600" u="none" cap="none" strike="noStrike">
              <a:solidFill>
                <a:srgbClr val="000000"/>
              </a:solidFill>
              <a:latin typeface="Roboto Mono"/>
              <a:ea typeface="Roboto Mono"/>
              <a:cs typeface="Roboto Mono"/>
              <a:sym typeface="Roboto Mono"/>
            </a:endParaRPr>
          </a:p>
          <a:p>
            <a:pPr indent="457200" lvl="0" marL="45720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Roboto Mono"/>
                <a:ea typeface="Roboto Mono"/>
                <a:cs typeface="Roboto Mono"/>
                <a:sym typeface="Roboto Mono"/>
              </a:rPr>
              <a:t>➢ Remove Dance Videos </a:t>
            </a:r>
            <a:endParaRPr b="0" i="0" sz="1600" u="none" cap="none" strike="noStrike">
              <a:solidFill>
                <a:srgbClr val="000000"/>
              </a:solidFill>
              <a:latin typeface="Roboto Mono"/>
              <a:ea typeface="Roboto Mono"/>
              <a:cs typeface="Roboto Mono"/>
              <a:sym typeface="Roboto Mono"/>
            </a:endParaRPr>
          </a:p>
          <a:p>
            <a:pPr indent="457200" lvl="0" marL="45720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Roboto Mono"/>
                <a:ea typeface="Roboto Mono"/>
                <a:cs typeface="Roboto Mono"/>
                <a:sym typeface="Roboto Mono"/>
              </a:rPr>
              <a:t>➢ Insert, Update, Delete Premium Users</a:t>
            </a:r>
            <a:endParaRPr b="0" i="0" sz="1600" u="none" cap="none" strike="noStrike">
              <a:solidFill>
                <a:srgbClr val="000000"/>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USER CLASSES</a:t>
            </a:r>
            <a:endParaRPr/>
          </a:p>
        </p:txBody>
      </p:sp>
      <p:sp>
        <p:nvSpPr>
          <p:cNvPr id="135" name="Google Shape;135;p12"/>
          <p:cNvSpPr txBox="1"/>
          <p:nvPr>
            <p:ph idx="1" type="body"/>
          </p:nvPr>
        </p:nvSpPr>
        <p:spPr>
          <a:xfrm>
            <a:off x="471900" y="1919075"/>
            <a:ext cx="8222100" cy="311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600">
                <a:solidFill>
                  <a:srgbClr val="000000"/>
                </a:solidFill>
                <a:latin typeface="Roboto Mono"/>
                <a:ea typeface="Roboto Mono"/>
                <a:cs typeface="Roboto Mono"/>
                <a:sym typeface="Roboto Mono"/>
              </a:rPr>
              <a:t>2. User </a:t>
            </a:r>
            <a:endParaRPr sz="1600">
              <a:solidFill>
                <a:srgbClr val="000000"/>
              </a:solidFill>
              <a:latin typeface="Roboto Mono"/>
              <a:ea typeface="Roboto Mono"/>
              <a:cs typeface="Roboto Mono"/>
              <a:sym typeface="Roboto Mono"/>
            </a:endParaRPr>
          </a:p>
          <a:p>
            <a:pPr indent="457200" lvl="0" marL="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 User uses this online platform. </a:t>
            </a:r>
            <a:endParaRPr sz="1600">
              <a:solidFill>
                <a:srgbClr val="000000"/>
              </a:solidFill>
              <a:latin typeface="Roboto Mono"/>
              <a:ea typeface="Roboto Mono"/>
              <a:cs typeface="Roboto Mono"/>
              <a:sym typeface="Roboto Mono"/>
            </a:endParaRPr>
          </a:p>
          <a:p>
            <a:pPr indent="457200" lvl="0" marL="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 If User have premium then and then he/she can watch video. </a:t>
            </a:r>
            <a:endParaRPr sz="1600">
              <a:solidFill>
                <a:srgbClr val="000000"/>
              </a:solidFill>
              <a:latin typeface="Roboto Mono"/>
              <a:ea typeface="Roboto Mono"/>
              <a:cs typeface="Roboto Mono"/>
              <a:sym typeface="Roboto Mono"/>
            </a:endParaRPr>
          </a:p>
          <a:p>
            <a:pPr indent="457200" lvl="0" marL="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 User do’s as following </a:t>
            </a:r>
            <a:endParaRPr sz="1600">
              <a:solidFill>
                <a:srgbClr val="000000"/>
              </a:solidFill>
              <a:latin typeface="Roboto Mono"/>
              <a:ea typeface="Roboto Mono"/>
              <a:cs typeface="Roboto Mono"/>
              <a:sym typeface="Roboto Mono"/>
            </a:endParaRPr>
          </a:p>
          <a:p>
            <a:pPr indent="457200" lvl="0" marL="45720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 Add account for premium </a:t>
            </a:r>
            <a:endParaRPr sz="1600">
              <a:solidFill>
                <a:srgbClr val="000000"/>
              </a:solidFill>
              <a:latin typeface="Roboto Mono"/>
              <a:ea typeface="Roboto Mono"/>
              <a:cs typeface="Roboto Mono"/>
              <a:sym typeface="Roboto Mono"/>
            </a:endParaRPr>
          </a:p>
          <a:p>
            <a:pPr indent="457200" lvl="0" marL="457200" rtl="0" algn="l">
              <a:lnSpc>
                <a:spcPct val="115000"/>
              </a:lnSpc>
              <a:spcBef>
                <a:spcPts val="1600"/>
              </a:spcBef>
              <a:spcAft>
                <a:spcPts val="1600"/>
              </a:spcAft>
              <a:buSzPts val="1800"/>
              <a:buNone/>
            </a:pPr>
            <a:r>
              <a:rPr lang="en-GB" sz="1600">
                <a:solidFill>
                  <a:srgbClr val="000000"/>
                </a:solidFill>
                <a:latin typeface="Roboto Mono"/>
                <a:ea typeface="Roboto Mono"/>
                <a:cs typeface="Roboto Mono"/>
                <a:sym typeface="Roboto Mono"/>
              </a:rPr>
              <a:t>➢ See video as per desired </a:t>
            </a:r>
            <a:endParaRPr sz="1600">
              <a:solidFill>
                <a:srgbClr val="000000"/>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USER CLASSES</a:t>
            </a:r>
            <a:endParaRPr/>
          </a:p>
        </p:txBody>
      </p:sp>
      <p:sp>
        <p:nvSpPr>
          <p:cNvPr id="141" name="Google Shape;141;p13"/>
          <p:cNvSpPr txBox="1"/>
          <p:nvPr>
            <p:ph idx="1" type="body"/>
          </p:nvPr>
        </p:nvSpPr>
        <p:spPr>
          <a:xfrm>
            <a:off x="471900" y="1919075"/>
            <a:ext cx="8222100" cy="29424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SzPts val="1800"/>
              <a:buNone/>
            </a:pPr>
            <a:r>
              <a:rPr lang="en-GB" sz="1600">
                <a:solidFill>
                  <a:srgbClr val="000000"/>
                </a:solidFill>
                <a:latin typeface="Roboto Mono"/>
                <a:ea typeface="Roboto Mono"/>
                <a:cs typeface="Roboto Mono"/>
                <a:sym typeface="Roboto Mono"/>
              </a:rPr>
              <a:t>➢ Like videos </a:t>
            </a:r>
            <a:endParaRPr sz="1600">
              <a:solidFill>
                <a:srgbClr val="000000"/>
              </a:solidFill>
              <a:latin typeface="Roboto Mono"/>
              <a:ea typeface="Roboto Mono"/>
              <a:cs typeface="Roboto Mono"/>
              <a:sym typeface="Roboto Mono"/>
            </a:endParaRPr>
          </a:p>
          <a:p>
            <a:pPr indent="457200" lvl="0" marL="45720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 Download Videos offline </a:t>
            </a:r>
            <a:endParaRPr sz="1600">
              <a:solidFill>
                <a:srgbClr val="000000"/>
              </a:solidFill>
              <a:latin typeface="Roboto Mono"/>
              <a:ea typeface="Roboto Mono"/>
              <a:cs typeface="Roboto Mono"/>
              <a:sym typeface="Roboto Mono"/>
            </a:endParaRPr>
          </a:p>
          <a:p>
            <a:pPr indent="457200" lvl="0" marL="45720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 Add videos to list </a:t>
            </a:r>
            <a:endParaRPr sz="1600">
              <a:solidFill>
                <a:srgbClr val="000000"/>
              </a:solidFill>
              <a:latin typeface="Roboto Mono"/>
              <a:ea typeface="Roboto Mono"/>
              <a:cs typeface="Roboto Mono"/>
              <a:sym typeface="Roboto Mono"/>
            </a:endParaRPr>
          </a:p>
          <a:p>
            <a:pPr indent="457200" lvl="0" marL="45720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 Watch later videos </a:t>
            </a:r>
            <a:endParaRPr sz="1600">
              <a:solidFill>
                <a:srgbClr val="000000"/>
              </a:solidFill>
              <a:latin typeface="Roboto Mono"/>
              <a:ea typeface="Roboto Mono"/>
              <a:cs typeface="Roboto Mono"/>
              <a:sym typeface="Roboto Mono"/>
            </a:endParaRPr>
          </a:p>
          <a:p>
            <a:pPr indent="457200" lvl="0" marL="45720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 Add videos to favourites </a:t>
            </a:r>
            <a:endParaRPr sz="1600">
              <a:solidFill>
                <a:srgbClr val="000000"/>
              </a:solidFill>
              <a:latin typeface="Roboto Mono"/>
              <a:ea typeface="Roboto Mono"/>
              <a:cs typeface="Roboto Mono"/>
              <a:sym typeface="Roboto Mono"/>
            </a:endParaRPr>
          </a:p>
          <a:p>
            <a:pPr indent="457200" lvl="0" marL="45720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 Provide feedback of application</a:t>
            </a:r>
            <a:endParaRPr sz="1600">
              <a:solidFill>
                <a:srgbClr val="000000"/>
              </a:solidFill>
              <a:latin typeface="Roboto Mono"/>
              <a:ea typeface="Roboto Mono"/>
              <a:cs typeface="Roboto Mono"/>
              <a:sym typeface="Roboto Mono"/>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SYSTEM DESIGN</a:t>
            </a:r>
            <a:endParaRPr/>
          </a:p>
        </p:txBody>
      </p:sp>
      <p:sp>
        <p:nvSpPr>
          <p:cNvPr id="147" name="Google Shape;147;p14"/>
          <p:cNvSpPr txBox="1"/>
          <p:nvPr>
            <p:ph idx="1" type="body"/>
          </p:nvPr>
        </p:nvSpPr>
        <p:spPr>
          <a:xfrm>
            <a:off x="0" y="1732400"/>
            <a:ext cx="9144000" cy="4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sz="1600">
                <a:solidFill>
                  <a:srgbClr val="000000"/>
                </a:solidFill>
                <a:latin typeface="Roboto Mono"/>
                <a:ea typeface="Roboto Mono"/>
                <a:cs typeface="Roboto Mono"/>
                <a:sym typeface="Roboto Mono"/>
              </a:rPr>
              <a:t>Use Case</a:t>
            </a:r>
            <a:endParaRPr sz="1600">
              <a:solidFill>
                <a:srgbClr val="000000"/>
              </a:solidFill>
              <a:latin typeface="Roboto Mono"/>
              <a:ea typeface="Roboto Mono"/>
              <a:cs typeface="Roboto Mono"/>
              <a:sym typeface="Roboto Mono"/>
            </a:endParaRPr>
          </a:p>
        </p:txBody>
      </p:sp>
      <p:pic>
        <p:nvPicPr>
          <p:cNvPr id="148" name="Google Shape;148;p14"/>
          <p:cNvPicPr preferRelativeResize="0"/>
          <p:nvPr/>
        </p:nvPicPr>
        <p:blipFill rotWithShape="1">
          <a:blip r:embed="rId3">
            <a:alphaModFix/>
          </a:blip>
          <a:srcRect b="0" l="0" r="0" t="0"/>
          <a:stretch/>
        </p:blipFill>
        <p:spPr>
          <a:xfrm>
            <a:off x="2793325" y="2189000"/>
            <a:ext cx="3115649" cy="286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SYSTEM DESIGN</a:t>
            </a:r>
            <a:endParaRPr/>
          </a:p>
        </p:txBody>
      </p:sp>
      <p:sp>
        <p:nvSpPr>
          <p:cNvPr id="154" name="Google Shape;154;p15"/>
          <p:cNvSpPr txBox="1"/>
          <p:nvPr>
            <p:ph idx="1" type="body"/>
          </p:nvPr>
        </p:nvSpPr>
        <p:spPr>
          <a:xfrm>
            <a:off x="0" y="1759275"/>
            <a:ext cx="8694000" cy="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sz="1600">
                <a:solidFill>
                  <a:srgbClr val="000000"/>
                </a:solidFill>
                <a:latin typeface="Roboto Mono"/>
                <a:ea typeface="Roboto Mono"/>
                <a:cs typeface="Roboto Mono"/>
                <a:sym typeface="Roboto Mono"/>
              </a:rPr>
              <a:t>Activity</a:t>
            </a:r>
            <a:endParaRPr sz="1600">
              <a:solidFill>
                <a:srgbClr val="000000"/>
              </a:solidFill>
              <a:latin typeface="Roboto Mono"/>
              <a:ea typeface="Roboto Mono"/>
              <a:cs typeface="Roboto Mono"/>
              <a:sym typeface="Roboto Mono"/>
            </a:endParaRPr>
          </a:p>
        </p:txBody>
      </p:sp>
      <p:pic>
        <p:nvPicPr>
          <p:cNvPr id="155" name="Google Shape;155;p15"/>
          <p:cNvPicPr preferRelativeResize="0"/>
          <p:nvPr/>
        </p:nvPicPr>
        <p:blipFill rotWithShape="1">
          <a:blip r:embed="rId3">
            <a:alphaModFix/>
          </a:blip>
          <a:srcRect b="0" l="0" r="0" t="0"/>
          <a:stretch/>
        </p:blipFill>
        <p:spPr>
          <a:xfrm>
            <a:off x="2772200" y="2175675"/>
            <a:ext cx="3149599" cy="2915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SYSTEM DESIGN</a:t>
            </a:r>
            <a:endParaRPr/>
          </a:p>
        </p:txBody>
      </p:sp>
      <p:sp>
        <p:nvSpPr>
          <p:cNvPr id="161" name="Google Shape;161;p16"/>
          <p:cNvSpPr txBox="1"/>
          <p:nvPr>
            <p:ph idx="1" type="body"/>
          </p:nvPr>
        </p:nvSpPr>
        <p:spPr>
          <a:xfrm>
            <a:off x="0" y="1745825"/>
            <a:ext cx="86940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sz="1600">
                <a:solidFill>
                  <a:srgbClr val="000000"/>
                </a:solidFill>
                <a:latin typeface="Roboto Mono"/>
                <a:ea typeface="Roboto Mono"/>
                <a:cs typeface="Roboto Mono"/>
                <a:sym typeface="Roboto Mono"/>
              </a:rPr>
              <a:t>Activity</a:t>
            </a:r>
            <a:endParaRPr sz="1600">
              <a:solidFill>
                <a:srgbClr val="000000"/>
              </a:solidFill>
              <a:latin typeface="Roboto Mono"/>
              <a:ea typeface="Roboto Mono"/>
              <a:cs typeface="Roboto Mono"/>
              <a:sym typeface="Roboto Mono"/>
            </a:endParaRPr>
          </a:p>
        </p:txBody>
      </p:sp>
      <p:pic>
        <p:nvPicPr>
          <p:cNvPr id="162" name="Google Shape;162;p16"/>
          <p:cNvPicPr preferRelativeResize="0"/>
          <p:nvPr/>
        </p:nvPicPr>
        <p:blipFill rotWithShape="1">
          <a:blip r:embed="rId3">
            <a:alphaModFix/>
          </a:blip>
          <a:srcRect b="0" l="0" r="0" t="0"/>
          <a:stretch/>
        </p:blipFill>
        <p:spPr>
          <a:xfrm>
            <a:off x="3199550" y="2126600"/>
            <a:ext cx="2494550" cy="2949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SYSTEM DESIGN</a:t>
            </a:r>
            <a:endParaRPr/>
          </a:p>
        </p:txBody>
      </p:sp>
      <p:sp>
        <p:nvSpPr>
          <p:cNvPr id="168" name="Google Shape;168;p17"/>
          <p:cNvSpPr txBox="1"/>
          <p:nvPr>
            <p:ph idx="1" type="body"/>
          </p:nvPr>
        </p:nvSpPr>
        <p:spPr>
          <a:xfrm>
            <a:off x="0" y="1772700"/>
            <a:ext cx="8694000" cy="4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sz="1600">
                <a:solidFill>
                  <a:srgbClr val="000000"/>
                </a:solidFill>
                <a:latin typeface="Roboto Mono"/>
                <a:ea typeface="Roboto Mono"/>
                <a:cs typeface="Roboto Mono"/>
                <a:sym typeface="Roboto Mono"/>
              </a:rPr>
              <a:t>DFD level 0</a:t>
            </a:r>
            <a:endParaRPr sz="1600">
              <a:solidFill>
                <a:srgbClr val="000000"/>
              </a:solidFill>
              <a:latin typeface="Roboto Mono"/>
              <a:ea typeface="Roboto Mono"/>
              <a:cs typeface="Roboto Mono"/>
              <a:sym typeface="Roboto Mono"/>
            </a:endParaRPr>
          </a:p>
        </p:txBody>
      </p:sp>
      <p:pic>
        <p:nvPicPr>
          <p:cNvPr id="169" name="Google Shape;169;p17"/>
          <p:cNvPicPr preferRelativeResize="0"/>
          <p:nvPr/>
        </p:nvPicPr>
        <p:blipFill rotWithShape="1">
          <a:blip r:embed="rId3">
            <a:alphaModFix/>
          </a:blip>
          <a:srcRect b="0" l="0" r="0" t="0"/>
          <a:stretch/>
        </p:blipFill>
        <p:spPr>
          <a:xfrm>
            <a:off x="1715925" y="2495575"/>
            <a:ext cx="5734050" cy="1066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SYSTEM DESIGN</a:t>
            </a:r>
            <a:endParaRPr/>
          </a:p>
        </p:txBody>
      </p:sp>
      <p:sp>
        <p:nvSpPr>
          <p:cNvPr id="175" name="Google Shape;175;p18"/>
          <p:cNvSpPr txBox="1"/>
          <p:nvPr>
            <p:ph idx="1" type="body"/>
          </p:nvPr>
        </p:nvSpPr>
        <p:spPr>
          <a:xfrm>
            <a:off x="0" y="1772700"/>
            <a:ext cx="8694000" cy="4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sz="1600">
                <a:latin typeface="Roboto Mono"/>
                <a:ea typeface="Roboto Mono"/>
                <a:cs typeface="Roboto Mono"/>
                <a:sym typeface="Roboto Mono"/>
              </a:rPr>
              <a:t>DFD level 1</a:t>
            </a:r>
            <a:endParaRPr sz="1600">
              <a:latin typeface="Roboto Mono"/>
              <a:ea typeface="Roboto Mono"/>
              <a:cs typeface="Roboto Mono"/>
              <a:sym typeface="Roboto Mono"/>
            </a:endParaRPr>
          </a:p>
        </p:txBody>
      </p:sp>
      <p:pic>
        <p:nvPicPr>
          <p:cNvPr id="176" name="Google Shape;176;p18"/>
          <p:cNvPicPr preferRelativeResize="0"/>
          <p:nvPr/>
        </p:nvPicPr>
        <p:blipFill rotWithShape="1">
          <a:blip r:embed="rId3">
            <a:alphaModFix/>
          </a:blip>
          <a:srcRect b="0" l="0" r="0" t="0"/>
          <a:stretch/>
        </p:blipFill>
        <p:spPr>
          <a:xfrm>
            <a:off x="3017613" y="2072900"/>
            <a:ext cx="2658781" cy="2990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SCREENSHOTS</a:t>
            </a:r>
            <a:endParaRPr/>
          </a:p>
        </p:txBody>
      </p:sp>
      <p:pic>
        <p:nvPicPr>
          <p:cNvPr id="182" name="Google Shape;182;p19"/>
          <p:cNvPicPr preferRelativeResize="0"/>
          <p:nvPr/>
        </p:nvPicPr>
        <p:blipFill rotWithShape="1">
          <a:blip r:embed="rId3">
            <a:alphaModFix/>
          </a:blip>
          <a:srcRect b="0" l="0" r="0" t="0"/>
          <a:stretch/>
        </p:blipFill>
        <p:spPr>
          <a:xfrm>
            <a:off x="4798750" y="1888800"/>
            <a:ext cx="1455451" cy="3070601"/>
          </a:xfrm>
          <a:prstGeom prst="rect">
            <a:avLst/>
          </a:prstGeom>
          <a:noFill/>
          <a:ln>
            <a:noFill/>
          </a:ln>
        </p:spPr>
      </p:pic>
      <p:pic>
        <p:nvPicPr>
          <p:cNvPr id="183" name="Google Shape;183;p19"/>
          <p:cNvPicPr preferRelativeResize="0"/>
          <p:nvPr/>
        </p:nvPicPr>
        <p:blipFill rotWithShape="1">
          <a:blip r:embed="rId4">
            <a:alphaModFix/>
          </a:blip>
          <a:srcRect b="0" l="0" r="0" t="0"/>
          <a:stretch/>
        </p:blipFill>
        <p:spPr>
          <a:xfrm>
            <a:off x="989694" y="1888801"/>
            <a:ext cx="1417187" cy="3070601"/>
          </a:xfrm>
          <a:prstGeom prst="rect">
            <a:avLst/>
          </a:prstGeom>
          <a:noFill/>
          <a:ln>
            <a:noFill/>
          </a:ln>
        </p:spPr>
      </p:pic>
      <p:pic>
        <p:nvPicPr>
          <p:cNvPr id="184" name="Google Shape;184;p19"/>
          <p:cNvPicPr preferRelativeResize="0"/>
          <p:nvPr/>
        </p:nvPicPr>
        <p:blipFill rotWithShape="1">
          <a:blip r:embed="rId5">
            <a:alphaModFix/>
          </a:blip>
          <a:srcRect b="0" l="0" r="0" t="0"/>
          <a:stretch/>
        </p:blipFill>
        <p:spPr>
          <a:xfrm>
            <a:off x="2894225" y="1888801"/>
            <a:ext cx="1417176" cy="3070548"/>
          </a:xfrm>
          <a:prstGeom prst="rect">
            <a:avLst/>
          </a:prstGeom>
          <a:noFill/>
          <a:ln>
            <a:noFill/>
          </a:ln>
        </p:spPr>
      </p:pic>
      <p:pic>
        <p:nvPicPr>
          <p:cNvPr id="185" name="Google Shape;185;p19"/>
          <p:cNvPicPr preferRelativeResize="0"/>
          <p:nvPr/>
        </p:nvPicPr>
        <p:blipFill rotWithShape="1">
          <a:blip r:embed="rId6">
            <a:alphaModFix/>
          </a:blip>
          <a:srcRect b="0" l="0" r="0" t="0"/>
          <a:stretch/>
        </p:blipFill>
        <p:spPr>
          <a:xfrm>
            <a:off x="6717705" y="1888787"/>
            <a:ext cx="1417176" cy="30705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OUTLINE</a:t>
            </a:r>
            <a:endParaRPr/>
          </a:p>
        </p:txBody>
      </p:sp>
      <p:sp>
        <p:nvSpPr>
          <p:cNvPr id="75" name="Google Shape;75;p2"/>
          <p:cNvSpPr txBox="1"/>
          <p:nvPr>
            <p:ph idx="1" type="body"/>
          </p:nvPr>
        </p:nvSpPr>
        <p:spPr>
          <a:xfrm>
            <a:off x="471900" y="1919075"/>
            <a:ext cx="8222100" cy="3144000"/>
          </a:xfrm>
          <a:prstGeom prst="rect">
            <a:avLst/>
          </a:prstGeom>
          <a:noFill/>
          <a:ln>
            <a:noFill/>
          </a:ln>
        </p:spPr>
        <p:txBody>
          <a:bodyPr anchorCtr="0" anchor="t" bIns="91425" lIns="91425" spcFirstLastPara="1" rIns="91425" wrap="square" tIns="91425">
            <a:noAutofit/>
          </a:bodyPr>
          <a:lstStyle/>
          <a:p>
            <a:pPr indent="-330200" lvl="0" marL="342900" rtl="0" algn="l">
              <a:lnSpc>
                <a:spcPct val="100000"/>
              </a:lnSpc>
              <a:spcBef>
                <a:spcPts val="0"/>
              </a:spcBef>
              <a:spcAft>
                <a:spcPts val="0"/>
              </a:spcAft>
              <a:buClr>
                <a:srgbClr val="000000"/>
              </a:buClr>
              <a:buSzPts val="1400"/>
              <a:buFont typeface="Roboto Mono"/>
              <a:buChar char="❖"/>
            </a:pPr>
            <a:r>
              <a:rPr lang="en-GB" sz="1400">
                <a:solidFill>
                  <a:srgbClr val="000000"/>
                </a:solidFill>
                <a:latin typeface="Roboto Mono"/>
                <a:ea typeface="Roboto Mono"/>
                <a:cs typeface="Roboto Mono"/>
                <a:sym typeface="Roboto Mono"/>
              </a:rPr>
              <a:t>Introduction</a:t>
            </a:r>
            <a:endParaRPr sz="1400">
              <a:solidFill>
                <a:srgbClr val="000000"/>
              </a:solidFill>
              <a:latin typeface="Roboto Mono"/>
              <a:ea typeface="Roboto Mono"/>
              <a:cs typeface="Roboto Mono"/>
              <a:sym typeface="Roboto Mono"/>
            </a:endParaRPr>
          </a:p>
          <a:p>
            <a:pPr indent="-330200" lvl="0" marL="342900" rtl="0" algn="l">
              <a:lnSpc>
                <a:spcPct val="100000"/>
              </a:lnSpc>
              <a:spcBef>
                <a:spcPts val="1000"/>
              </a:spcBef>
              <a:spcAft>
                <a:spcPts val="0"/>
              </a:spcAft>
              <a:buClr>
                <a:srgbClr val="000000"/>
              </a:buClr>
              <a:buSzPts val="1400"/>
              <a:buFont typeface="Roboto Mono"/>
              <a:buChar char="❖"/>
            </a:pPr>
            <a:r>
              <a:rPr lang="en-GB" sz="1400">
                <a:solidFill>
                  <a:srgbClr val="000000"/>
                </a:solidFill>
                <a:latin typeface="Roboto Mono"/>
                <a:ea typeface="Roboto Mono"/>
                <a:cs typeface="Roboto Mono"/>
                <a:sym typeface="Roboto Mono"/>
              </a:rPr>
              <a:t>Project Development Approach</a:t>
            </a:r>
            <a:endParaRPr sz="1400">
              <a:solidFill>
                <a:srgbClr val="000000"/>
              </a:solidFill>
              <a:latin typeface="Roboto Mono"/>
              <a:ea typeface="Roboto Mono"/>
              <a:cs typeface="Roboto Mono"/>
              <a:sym typeface="Roboto Mono"/>
            </a:endParaRPr>
          </a:p>
          <a:p>
            <a:pPr indent="-330200" lvl="0" marL="342900" rtl="0" algn="l">
              <a:lnSpc>
                <a:spcPct val="100000"/>
              </a:lnSpc>
              <a:spcBef>
                <a:spcPts val="1000"/>
              </a:spcBef>
              <a:spcAft>
                <a:spcPts val="0"/>
              </a:spcAft>
              <a:buClr>
                <a:srgbClr val="000000"/>
              </a:buClr>
              <a:buSzPts val="1400"/>
              <a:buFont typeface="Roboto Mono"/>
              <a:buChar char="❖"/>
            </a:pPr>
            <a:r>
              <a:rPr lang="en-GB" sz="1400">
                <a:solidFill>
                  <a:srgbClr val="000000"/>
                </a:solidFill>
                <a:latin typeface="Roboto Mono"/>
                <a:ea typeface="Roboto Mono"/>
                <a:cs typeface="Roboto Mono"/>
                <a:sym typeface="Roboto Mono"/>
              </a:rPr>
              <a:t>Project Scheduling</a:t>
            </a:r>
            <a:endParaRPr sz="1400">
              <a:solidFill>
                <a:srgbClr val="000000"/>
              </a:solidFill>
              <a:latin typeface="Roboto Mono"/>
              <a:ea typeface="Roboto Mono"/>
              <a:cs typeface="Roboto Mono"/>
              <a:sym typeface="Roboto Mono"/>
            </a:endParaRPr>
          </a:p>
          <a:p>
            <a:pPr indent="-330200" lvl="0" marL="342900" rtl="0" algn="l">
              <a:lnSpc>
                <a:spcPct val="100000"/>
              </a:lnSpc>
              <a:spcBef>
                <a:spcPts val="1000"/>
              </a:spcBef>
              <a:spcAft>
                <a:spcPts val="0"/>
              </a:spcAft>
              <a:buClr>
                <a:srgbClr val="000000"/>
              </a:buClr>
              <a:buSzPts val="1400"/>
              <a:buFont typeface="Roboto Mono"/>
              <a:buChar char="❖"/>
            </a:pPr>
            <a:r>
              <a:rPr lang="en-GB" sz="1400">
                <a:solidFill>
                  <a:srgbClr val="000000"/>
                </a:solidFill>
                <a:latin typeface="Roboto Mono"/>
                <a:ea typeface="Roboto Mono"/>
                <a:cs typeface="Roboto Mono"/>
                <a:sym typeface="Roboto Mono"/>
              </a:rPr>
              <a:t>User Classes</a:t>
            </a:r>
            <a:endParaRPr sz="1400">
              <a:solidFill>
                <a:srgbClr val="000000"/>
              </a:solidFill>
              <a:latin typeface="Roboto Mono"/>
              <a:ea typeface="Roboto Mono"/>
              <a:cs typeface="Roboto Mono"/>
              <a:sym typeface="Roboto Mono"/>
            </a:endParaRPr>
          </a:p>
          <a:p>
            <a:pPr indent="-330200" lvl="0" marL="342900" rtl="0" algn="l">
              <a:lnSpc>
                <a:spcPct val="100000"/>
              </a:lnSpc>
              <a:spcBef>
                <a:spcPts val="1000"/>
              </a:spcBef>
              <a:spcAft>
                <a:spcPts val="0"/>
              </a:spcAft>
              <a:buClr>
                <a:srgbClr val="000000"/>
              </a:buClr>
              <a:buSzPts val="1400"/>
              <a:buFont typeface="Roboto Mono"/>
              <a:buChar char="❖"/>
            </a:pPr>
            <a:r>
              <a:rPr lang="en-GB" sz="1400">
                <a:solidFill>
                  <a:srgbClr val="000000"/>
                </a:solidFill>
                <a:latin typeface="Roboto Mono"/>
                <a:ea typeface="Roboto Mono"/>
                <a:cs typeface="Roboto Mono"/>
                <a:sym typeface="Roboto Mono"/>
              </a:rPr>
              <a:t>System Design</a:t>
            </a:r>
            <a:endParaRPr sz="1400">
              <a:solidFill>
                <a:srgbClr val="000000"/>
              </a:solidFill>
              <a:latin typeface="Roboto Mono"/>
              <a:ea typeface="Roboto Mono"/>
              <a:cs typeface="Roboto Mono"/>
              <a:sym typeface="Roboto Mono"/>
            </a:endParaRPr>
          </a:p>
          <a:p>
            <a:pPr indent="-330200" lvl="0" marL="342900" rtl="0" algn="l">
              <a:lnSpc>
                <a:spcPct val="100000"/>
              </a:lnSpc>
              <a:spcBef>
                <a:spcPts val="1000"/>
              </a:spcBef>
              <a:spcAft>
                <a:spcPts val="0"/>
              </a:spcAft>
              <a:buClr>
                <a:srgbClr val="000000"/>
              </a:buClr>
              <a:buSzPts val="1400"/>
              <a:buFont typeface="Roboto Mono"/>
              <a:buChar char="❖"/>
            </a:pPr>
            <a:r>
              <a:rPr lang="en-GB" sz="1400">
                <a:solidFill>
                  <a:srgbClr val="000000"/>
                </a:solidFill>
                <a:latin typeface="Roboto Mono"/>
                <a:ea typeface="Roboto Mono"/>
                <a:cs typeface="Roboto Mono"/>
                <a:sym typeface="Roboto Mono"/>
              </a:rPr>
              <a:t>Screen Shots</a:t>
            </a:r>
            <a:endParaRPr sz="1400">
              <a:solidFill>
                <a:srgbClr val="000000"/>
              </a:solidFill>
              <a:latin typeface="Roboto Mono"/>
              <a:ea typeface="Roboto Mono"/>
              <a:cs typeface="Roboto Mono"/>
              <a:sym typeface="Roboto Mono"/>
            </a:endParaRPr>
          </a:p>
          <a:p>
            <a:pPr indent="-340360" lvl="0" marL="342900" rtl="0" algn="l">
              <a:lnSpc>
                <a:spcPct val="100000"/>
              </a:lnSpc>
              <a:spcBef>
                <a:spcPts val="1000"/>
              </a:spcBef>
              <a:spcAft>
                <a:spcPts val="0"/>
              </a:spcAft>
              <a:buClr>
                <a:srgbClr val="000000"/>
              </a:buClr>
              <a:buSzPts val="1400"/>
              <a:buFont typeface="Roboto Mono"/>
              <a:buChar char="❖"/>
            </a:pPr>
            <a:r>
              <a:rPr lang="en-GB" sz="1400">
                <a:solidFill>
                  <a:srgbClr val="000000"/>
                </a:solidFill>
                <a:latin typeface="Roboto Mono"/>
                <a:ea typeface="Roboto Mono"/>
                <a:cs typeface="Roboto Mono"/>
                <a:sym typeface="Roboto Mono"/>
              </a:rPr>
              <a:t>MODULE SPECIFICATION</a:t>
            </a:r>
            <a:endParaRPr sz="1400">
              <a:solidFill>
                <a:srgbClr val="000000"/>
              </a:solidFill>
              <a:latin typeface="Roboto Mono"/>
              <a:ea typeface="Roboto Mono"/>
              <a:cs typeface="Roboto Mono"/>
              <a:sym typeface="Roboto Mono"/>
            </a:endParaRPr>
          </a:p>
          <a:p>
            <a:pPr indent="-330200" lvl="0" marL="342900" rtl="0" algn="l">
              <a:lnSpc>
                <a:spcPct val="100000"/>
              </a:lnSpc>
              <a:spcBef>
                <a:spcPts val="1000"/>
              </a:spcBef>
              <a:spcAft>
                <a:spcPts val="0"/>
              </a:spcAft>
              <a:buClr>
                <a:srgbClr val="000000"/>
              </a:buClr>
              <a:buSzPts val="1400"/>
              <a:buFont typeface="Roboto Mono"/>
              <a:buChar char="❖"/>
            </a:pPr>
            <a:r>
              <a:rPr lang="en-GB" sz="1400">
                <a:solidFill>
                  <a:srgbClr val="000000"/>
                </a:solidFill>
                <a:latin typeface="Roboto Mono"/>
                <a:ea typeface="Roboto Mono"/>
                <a:cs typeface="Roboto Mono"/>
                <a:sym typeface="Roboto Mono"/>
              </a:rPr>
              <a:t>Conclusion and Discussion </a:t>
            </a:r>
            <a:endParaRPr sz="1400">
              <a:solidFill>
                <a:srgbClr val="000000"/>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SCREENSHOTS</a:t>
            </a:r>
            <a:endParaRPr/>
          </a:p>
        </p:txBody>
      </p:sp>
      <p:pic>
        <p:nvPicPr>
          <p:cNvPr id="191" name="Google Shape;191;p20"/>
          <p:cNvPicPr preferRelativeResize="0"/>
          <p:nvPr/>
        </p:nvPicPr>
        <p:blipFill rotWithShape="1">
          <a:blip r:embed="rId3">
            <a:alphaModFix/>
          </a:blip>
          <a:srcRect b="0" l="0" r="0" t="0"/>
          <a:stretch/>
        </p:blipFill>
        <p:spPr>
          <a:xfrm>
            <a:off x="398525" y="1786125"/>
            <a:ext cx="1606001" cy="3088777"/>
          </a:xfrm>
          <a:prstGeom prst="rect">
            <a:avLst/>
          </a:prstGeom>
          <a:noFill/>
          <a:ln>
            <a:noFill/>
          </a:ln>
        </p:spPr>
      </p:pic>
      <p:pic>
        <p:nvPicPr>
          <p:cNvPr id="192" name="Google Shape;192;p20"/>
          <p:cNvPicPr preferRelativeResize="0"/>
          <p:nvPr/>
        </p:nvPicPr>
        <p:blipFill rotWithShape="1">
          <a:blip r:embed="rId4">
            <a:alphaModFix/>
          </a:blip>
          <a:srcRect b="0" l="0" r="0" t="0"/>
          <a:stretch/>
        </p:blipFill>
        <p:spPr>
          <a:xfrm>
            <a:off x="2695875" y="1786125"/>
            <a:ext cx="1606000" cy="3088782"/>
          </a:xfrm>
          <a:prstGeom prst="rect">
            <a:avLst/>
          </a:prstGeom>
          <a:noFill/>
          <a:ln>
            <a:noFill/>
          </a:ln>
        </p:spPr>
      </p:pic>
      <p:pic>
        <p:nvPicPr>
          <p:cNvPr id="193" name="Google Shape;193;p20"/>
          <p:cNvPicPr preferRelativeResize="0"/>
          <p:nvPr/>
        </p:nvPicPr>
        <p:blipFill rotWithShape="1">
          <a:blip r:embed="rId5">
            <a:alphaModFix/>
          </a:blip>
          <a:srcRect b="0" l="0" r="0" t="0"/>
          <a:stretch/>
        </p:blipFill>
        <p:spPr>
          <a:xfrm>
            <a:off x="7108350" y="1784163"/>
            <a:ext cx="1606001" cy="3088782"/>
          </a:xfrm>
          <a:prstGeom prst="rect">
            <a:avLst/>
          </a:prstGeom>
          <a:noFill/>
          <a:ln>
            <a:noFill/>
          </a:ln>
        </p:spPr>
      </p:pic>
      <p:pic>
        <p:nvPicPr>
          <p:cNvPr id="194" name="Google Shape;194;p20"/>
          <p:cNvPicPr preferRelativeResize="0"/>
          <p:nvPr/>
        </p:nvPicPr>
        <p:blipFill rotWithShape="1">
          <a:blip r:embed="rId6">
            <a:alphaModFix/>
          </a:blip>
          <a:srcRect b="0" l="0" r="0" t="0"/>
          <a:stretch/>
        </p:blipFill>
        <p:spPr>
          <a:xfrm>
            <a:off x="4993225" y="1786125"/>
            <a:ext cx="1423775" cy="3084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SCREENSHOTS</a:t>
            </a:r>
            <a:endParaRPr/>
          </a:p>
        </p:txBody>
      </p:sp>
      <p:pic>
        <p:nvPicPr>
          <p:cNvPr id="200" name="Google Shape;200;p21"/>
          <p:cNvPicPr preferRelativeResize="0"/>
          <p:nvPr/>
        </p:nvPicPr>
        <p:blipFill rotWithShape="1">
          <a:blip r:embed="rId3">
            <a:alphaModFix/>
          </a:blip>
          <a:srcRect b="0" l="0" r="0" t="0"/>
          <a:stretch/>
        </p:blipFill>
        <p:spPr>
          <a:xfrm>
            <a:off x="1614900" y="1813000"/>
            <a:ext cx="1743525" cy="3142497"/>
          </a:xfrm>
          <a:prstGeom prst="rect">
            <a:avLst/>
          </a:prstGeom>
          <a:noFill/>
          <a:ln>
            <a:noFill/>
          </a:ln>
        </p:spPr>
      </p:pic>
      <p:pic>
        <p:nvPicPr>
          <p:cNvPr id="201" name="Google Shape;201;p21"/>
          <p:cNvPicPr preferRelativeResize="0"/>
          <p:nvPr/>
        </p:nvPicPr>
        <p:blipFill rotWithShape="1">
          <a:blip r:embed="rId4">
            <a:alphaModFix/>
          </a:blip>
          <a:srcRect b="0" l="0" r="0" t="0"/>
          <a:stretch/>
        </p:blipFill>
        <p:spPr>
          <a:xfrm>
            <a:off x="5966100" y="1813000"/>
            <a:ext cx="1743525" cy="3142497"/>
          </a:xfrm>
          <a:prstGeom prst="rect">
            <a:avLst/>
          </a:prstGeom>
          <a:noFill/>
          <a:ln>
            <a:noFill/>
          </a:ln>
        </p:spPr>
      </p:pic>
      <p:pic>
        <p:nvPicPr>
          <p:cNvPr id="202" name="Google Shape;202;p21"/>
          <p:cNvPicPr preferRelativeResize="0"/>
          <p:nvPr/>
        </p:nvPicPr>
        <p:blipFill rotWithShape="1">
          <a:blip r:embed="rId5">
            <a:alphaModFix/>
          </a:blip>
          <a:srcRect b="0" l="0" r="0" t="0"/>
          <a:stretch/>
        </p:blipFill>
        <p:spPr>
          <a:xfrm>
            <a:off x="3790500" y="1813000"/>
            <a:ext cx="1743525" cy="31424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MODULE SPECIFICATION</a:t>
            </a:r>
            <a:endParaRPr/>
          </a:p>
        </p:txBody>
      </p:sp>
      <p:sp>
        <p:nvSpPr>
          <p:cNvPr id="208" name="Google Shape;208;p22"/>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457200" lvl="0" marL="457200" rtl="0" algn="just">
              <a:lnSpc>
                <a:spcPct val="115000"/>
              </a:lnSpc>
              <a:spcBef>
                <a:spcPts val="0"/>
              </a:spcBef>
              <a:spcAft>
                <a:spcPts val="0"/>
              </a:spcAft>
              <a:buSzPts val="1800"/>
              <a:buNone/>
            </a:pPr>
            <a:r>
              <a:rPr lang="en-GB" sz="1600">
                <a:solidFill>
                  <a:srgbClr val="000000"/>
                </a:solidFill>
                <a:highlight>
                  <a:srgbClr val="FFFFFF"/>
                </a:highlight>
                <a:latin typeface="Roboto Mono"/>
                <a:ea typeface="Roboto Mono"/>
                <a:cs typeface="Roboto Mono"/>
                <a:sym typeface="Roboto Mono"/>
              </a:rPr>
              <a:t>We introduce one android application for those who have to learn dance at home and for those who are interested to train people for dance. Our application is a platform for learning various types of dance like waltz, rumba, night club, party etc. </a:t>
            </a:r>
            <a:endParaRPr sz="1600">
              <a:solidFill>
                <a:srgbClr val="000000"/>
              </a:solidFill>
              <a:highlight>
                <a:srgbClr val="FFFFFF"/>
              </a:highlight>
              <a:latin typeface="Roboto Mono"/>
              <a:ea typeface="Roboto Mono"/>
              <a:cs typeface="Roboto Mono"/>
              <a:sym typeface="Roboto Mono"/>
            </a:endParaRPr>
          </a:p>
          <a:p>
            <a:pPr indent="457200" lvl="0" marL="457200" rtl="0" algn="just">
              <a:lnSpc>
                <a:spcPct val="115000"/>
              </a:lnSpc>
              <a:spcBef>
                <a:spcPts val="0"/>
              </a:spcBef>
              <a:spcAft>
                <a:spcPts val="0"/>
              </a:spcAft>
              <a:buSzPts val="1800"/>
              <a:buNone/>
            </a:pPr>
            <a:r>
              <a:t/>
            </a:r>
            <a:endParaRPr sz="1600">
              <a:solidFill>
                <a:srgbClr val="000000"/>
              </a:solidFill>
              <a:highlight>
                <a:srgbClr val="FFFFFF"/>
              </a:highlight>
              <a:latin typeface="Roboto Mono"/>
              <a:ea typeface="Roboto Mono"/>
              <a:cs typeface="Roboto Mono"/>
              <a:sym typeface="Roboto Mono"/>
            </a:endParaRPr>
          </a:p>
          <a:p>
            <a:pPr indent="457200" lvl="0" marL="457200" rtl="0" algn="just">
              <a:lnSpc>
                <a:spcPct val="115000"/>
              </a:lnSpc>
              <a:spcBef>
                <a:spcPts val="0"/>
              </a:spcBef>
              <a:spcAft>
                <a:spcPts val="0"/>
              </a:spcAft>
              <a:buSzPts val="1800"/>
              <a:buNone/>
            </a:pPr>
            <a:r>
              <a:rPr lang="en-GB" sz="1600">
                <a:solidFill>
                  <a:srgbClr val="000000"/>
                </a:solidFill>
                <a:highlight>
                  <a:srgbClr val="FFFFFF"/>
                </a:highlight>
                <a:latin typeface="Roboto Mono"/>
                <a:ea typeface="Roboto Mono"/>
                <a:cs typeface="Roboto Mono"/>
                <a:sym typeface="Roboto Mono"/>
              </a:rPr>
              <a:t>Trainees will post their video through our application and they will earn money depending on their performance and according to various criteria.</a:t>
            </a:r>
            <a:endParaRPr sz="1600">
              <a:solidFill>
                <a:srgbClr val="000000"/>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MODULE SPECIFICATION</a:t>
            </a:r>
            <a:endParaRPr/>
          </a:p>
        </p:txBody>
      </p:sp>
      <p:sp>
        <p:nvSpPr>
          <p:cNvPr id="214" name="Google Shape;214;p2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457200" lvl="0" marL="457200" rtl="0" algn="just">
              <a:lnSpc>
                <a:spcPct val="115000"/>
              </a:lnSpc>
              <a:spcBef>
                <a:spcPts val="0"/>
              </a:spcBef>
              <a:spcAft>
                <a:spcPts val="0"/>
              </a:spcAft>
              <a:buSzPts val="1800"/>
              <a:buNone/>
            </a:pPr>
            <a:r>
              <a:rPr lang="en-GB" sz="1600">
                <a:solidFill>
                  <a:srgbClr val="000000"/>
                </a:solidFill>
                <a:highlight>
                  <a:srgbClr val="FFFFFF"/>
                </a:highlight>
                <a:latin typeface="Roboto Mono"/>
                <a:ea typeface="Roboto Mono"/>
                <a:cs typeface="Roboto Mono"/>
                <a:sym typeface="Roboto Mono"/>
              </a:rPr>
              <a:t>User will get a subscription and watch videos related to his paid subscription and learn dance and they can like videos, dislike, add to list, watch later, offline videos and many more.</a:t>
            </a:r>
            <a:endParaRPr sz="1600">
              <a:solidFill>
                <a:srgbClr val="000000"/>
              </a:solidFill>
              <a:highlight>
                <a:srgbClr val="FFFFFF"/>
              </a:highlight>
              <a:latin typeface="Roboto Mono"/>
              <a:ea typeface="Roboto Mono"/>
              <a:cs typeface="Roboto Mono"/>
              <a:sym typeface="Roboto Mono"/>
            </a:endParaRPr>
          </a:p>
          <a:p>
            <a:pPr indent="457200" lvl="0" marL="457200" rtl="0" algn="just">
              <a:lnSpc>
                <a:spcPct val="115000"/>
              </a:lnSpc>
              <a:spcBef>
                <a:spcPts val="0"/>
              </a:spcBef>
              <a:spcAft>
                <a:spcPts val="0"/>
              </a:spcAft>
              <a:buSzPts val="1800"/>
              <a:buNone/>
            </a:pPr>
            <a:r>
              <a:t/>
            </a:r>
            <a:endParaRPr sz="1600">
              <a:solidFill>
                <a:srgbClr val="000000"/>
              </a:solidFill>
              <a:highlight>
                <a:srgbClr val="FFFFFF"/>
              </a:highlight>
              <a:latin typeface="Roboto Mono"/>
              <a:ea typeface="Roboto Mono"/>
              <a:cs typeface="Roboto Mono"/>
              <a:sym typeface="Roboto Mono"/>
            </a:endParaRPr>
          </a:p>
          <a:p>
            <a:pPr indent="457200" lvl="0" marL="457200" rtl="0" algn="just">
              <a:lnSpc>
                <a:spcPct val="115000"/>
              </a:lnSpc>
              <a:spcBef>
                <a:spcPts val="0"/>
              </a:spcBef>
              <a:spcAft>
                <a:spcPts val="0"/>
              </a:spcAft>
              <a:buSzPts val="1800"/>
              <a:buNone/>
            </a:pPr>
            <a:r>
              <a:rPr lang="en-GB" sz="1600">
                <a:solidFill>
                  <a:srgbClr val="000000"/>
                </a:solidFill>
                <a:highlight>
                  <a:srgbClr val="FFFFFF"/>
                </a:highlight>
                <a:latin typeface="Roboto Mono"/>
                <a:ea typeface="Roboto Mono"/>
                <a:cs typeface="Roboto Mono"/>
                <a:sym typeface="Roboto Mono"/>
              </a:rPr>
              <a:t>This application is fully secured and the user would have end to end encryption and the user cannot play video in other 3rd party applications like MX player, VLC player or other else.</a:t>
            </a:r>
            <a:endParaRPr sz="16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1600"/>
              </a:spcAft>
              <a:buSzPts val="1800"/>
              <a:buNone/>
            </a:pPr>
            <a:r>
              <a:t/>
            </a:r>
            <a:endParaRPr sz="1600">
              <a:solidFill>
                <a:srgbClr val="000000"/>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CONCLUSION AND DISCUSSION</a:t>
            </a:r>
            <a:endParaRPr/>
          </a:p>
        </p:txBody>
      </p:sp>
      <p:sp>
        <p:nvSpPr>
          <p:cNvPr id="220" name="Google Shape;220;p24"/>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en-GB" sz="1600">
                <a:solidFill>
                  <a:srgbClr val="000000"/>
                </a:solidFill>
                <a:highlight>
                  <a:srgbClr val="FFFFFF"/>
                </a:highlight>
                <a:latin typeface="Roboto Mono"/>
                <a:ea typeface="Roboto Mono"/>
                <a:cs typeface="Roboto Mono"/>
                <a:sym typeface="Roboto Mono"/>
              </a:rPr>
              <a:t>Problem : </a:t>
            </a:r>
            <a:endParaRPr b="1" sz="1600">
              <a:solidFill>
                <a:srgbClr val="000000"/>
              </a:solidFill>
              <a:highlight>
                <a:srgbClr val="FFFFFF"/>
              </a:highlight>
              <a:latin typeface="Roboto Mono"/>
              <a:ea typeface="Roboto Mono"/>
              <a:cs typeface="Roboto Mono"/>
              <a:sym typeface="Roboto Mono"/>
            </a:endParaRPr>
          </a:p>
          <a:p>
            <a:pPr indent="0" lvl="0" marL="457200" rtl="0" algn="just">
              <a:lnSpc>
                <a:spcPct val="115000"/>
              </a:lnSpc>
              <a:spcBef>
                <a:spcPts val="0"/>
              </a:spcBef>
              <a:spcAft>
                <a:spcPts val="0"/>
              </a:spcAft>
              <a:buSzPts val="1800"/>
              <a:buNone/>
            </a:pPr>
            <a:r>
              <a:t/>
            </a:r>
            <a:endParaRPr b="1" sz="1600">
              <a:solidFill>
                <a:srgbClr val="000000"/>
              </a:solidFill>
              <a:highlight>
                <a:srgbClr val="FFFFFF"/>
              </a:highlight>
              <a:latin typeface="Lora"/>
              <a:ea typeface="Lora"/>
              <a:cs typeface="Lora"/>
              <a:sym typeface="Lora"/>
            </a:endParaRPr>
          </a:p>
          <a:p>
            <a:pPr indent="0" lvl="0" marL="457200" rtl="0" algn="just">
              <a:lnSpc>
                <a:spcPct val="115000"/>
              </a:lnSpc>
              <a:spcBef>
                <a:spcPts val="0"/>
              </a:spcBef>
              <a:spcAft>
                <a:spcPts val="0"/>
              </a:spcAft>
              <a:buSzPts val="1800"/>
              <a:buNone/>
            </a:pPr>
            <a:r>
              <a:rPr lang="en-GB" sz="1600">
                <a:solidFill>
                  <a:srgbClr val="000000"/>
                </a:solidFill>
                <a:highlight>
                  <a:srgbClr val="FFFFFF"/>
                </a:highlight>
                <a:latin typeface="Roboto Mono"/>
                <a:ea typeface="Roboto Mono"/>
                <a:cs typeface="Roboto Mono"/>
                <a:sym typeface="Roboto Mono"/>
              </a:rPr>
              <a:t>When we started designing an application we faced the design issue like layout should be proper in every page and main problem we faced is layout should be the same in each size of screen whether small or large android device.</a:t>
            </a:r>
            <a:endParaRPr sz="16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1600"/>
              </a:spcAft>
              <a:buSzPts val="1800"/>
              <a:buNone/>
            </a:pPr>
            <a:r>
              <a:t/>
            </a:r>
            <a:endParaRPr>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CONCLUSION AND DISCUSSION</a:t>
            </a:r>
            <a:endParaRPr/>
          </a:p>
        </p:txBody>
      </p:sp>
      <p:sp>
        <p:nvSpPr>
          <p:cNvPr id="226" name="Google Shape;226;p2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SzPts val="1800"/>
              <a:buNone/>
            </a:pPr>
            <a:r>
              <a:rPr b="1" lang="en-GB" sz="1600">
                <a:solidFill>
                  <a:srgbClr val="000000"/>
                </a:solidFill>
                <a:highlight>
                  <a:srgbClr val="FFFFFF"/>
                </a:highlight>
                <a:latin typeface="Roboto Mono"/>
                <a:ea typeface="Roboto Mono"/>
                <a:cs typeface="Roboto Mono"/>
                <a:sym typeface="Roboto Mono"/>
              </a:rPr>
              <a:t>Solution :</a:t>
            </a:r>
            <a:endParaRPr b="1" sz="1600">
              <a:solidFill>
                <a:srgbClr val="000000"/>
              </a:solidFill>
              <a:highlight>
                <a:srgbClr val="FFFFFF"/>
              </a:highlight>
              <a:latin typeface="Roboto Mono"/>
              <a:ea typeface="Roboto Mono"/>
              <a:cs typeface="Roboto Mono"/>
              <a:sym typeface="Roboto Mono"/>
            </a:endParaRPr>
          </a:p>
          <a:p>
            <a:pPr indent="0" lvl="0" marL="457200" rtl="0" algn="just">
              <a:lnSpc>
                <a:spcPct val="115000"/>
              </a:lnSpc>
              <a:spcBef>
                <a:spcPts val="0"/>
              </a:spcBef>
              <a:spcAft>
                <a:spcPts val="0"/>
              </a:spcAft>
              <a:buSzPts val="1800"/>
              <a:buNone/>
            </a:pPr>
            <a:r>
              <a:t/>
            </a:r>
            <a:endParaRPr b="1" sz="1600">
              <a:solidFill>
                <a:srgbClr val="000000"/>
              </a:solidFill>
              <a:highlight>
                <a:srgbClr val="FFFFFF"/>
              </a:highlight>
              <a:latin typeface="Roboto Mono"/>
              <a:ea typeface="Roboto Mono"/>
              <a:cs typeface="Roboto Mono"/>
              <a:sym typeface="Roboto Mono"/>
            </a:endParaRPr>
          </a:p>
          <a:p>
            <a:pPr indent="0" lvl="0" marL="457200" rtl="0" algn="just">
              <a:lnSpc>
                <a:spcPct val="115000"/>
              </a:lnSpc>
              <a:spcBef>
                <a:spcPts val="0"/>
              </a:spcBef>
              <a:spcAft>
                <a:spcPts val="0"/>
              </a:spcAft>
              <a:buSzPts val="1800"/>
              <a:buNone/>
            </a:pPr>
            <a:r>
              <a:rPr lang="en-GB" sz="1600">
                <a:solidFill>
                  <a:srgbClr val="000000"/>
                </a:solidFill>
                <a:highlight>
                  <a:srgbClr val="FFFFFF"/>
                </a:highlight>
                <a:latin typeface="Roboto Mono"/>
                <a:ea typeface="Roboto Mono"/>
                <a:cs typeface="Roboto Mono"/>
                <a:sym typeface="Roboto Mono"/>
              </a:rPr>
              <a:t>Solution for above mentioned problem we give a weight sum that equally divides the layout and layout should not change with the screen size.</a:t>
            </a:r>
            <a:endParaRPr sz="1600">
              <a:solidFill>
                <a:srgbClr val="000000"/>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idx="1" type="body"/>
          </p:nvPr>
        </p:nvSpPr>
        <p:spPr>
          <a:xfrm>
            <a:off x="471900" y="2571750"/>
            <a:ext cx="8222100" cy="205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GB" sz="6000">
                <a:solidFill>
                  <a:srgbClr val="000000"/>
                </a:solidFill>
                <a:latin typeface="Roboto Mono"/>
                <a:ea typeface="Roboto Mono"/>
                <a:cs typeface="Roboto Mono"/>
                <a:sym typeface="Roboto Mono"/>
              </a:rPr>
              <a:t>THANK YOU</a:t>
            </a:r>
            <a:endParaRPr sz="6000">
              <a:solidFill>
                <a:srgbClr val="000000"/>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INTRODUCTION</a:t>
            </a:r>
            <a:endParaRPr/>
          </a:p>
        </p:txBody>
      </p:sp>
      <p:sp>
        <p:nvSpPr>
          <p:cNvPr id="81" name="Google Shape;81;p3"/>
          <p:cNvSpPr txBox="1"/>
          <p:nvPr>
            <p:ph idx="1" type="body"/>
          </p:nvPr>
        </p:nvSpPr>
        <p:spPr>
          <a:xfrm>
            <a:off x="471900" y="1919075"/>
            <a:ext cx="8222100" cy="32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GB" sz="2000">
                <a:solidFill>
                  <a:srgbClr val="000000"/>
                </a:solidFill>
                <a:latin typeface="Roboto Mono"/>
                <a:ea typeface="Roboto Mono"/>
                <a:cs typeface="Roboto Mono"/>
                <a:sym typeface="Roboto Mono"/>
              </a:rPr>
              <a:t>ABSTRACT</a:t>
            </a:r>
            <a:endParaRPr b="1" sz="20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b="1" sz="20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1800"/>
              <a:buNone/>
            </a:pPr>
            <a:r>
              <a:rPr lang="en-GB" sz="1600">
                <a:solidFill>
                  <a:srgbClr val="000000"/>
                </a:solidFill>
                <a:latin typeface="Roboto Mono"/>
                <a:ea typeface="Roboto Mono"/>
                <a:cs typeface="Roboto Mono"/>
                <a:sym typeface="Roboto Mono"/>
              </a:rPr>
              <a:t>My project is about Dance Studio. Providing premium features like people can interact with trainer to learn dance for wedding, reception, events, some festival.</a:t>
            </a:r>
            <a:endParaRPr sz="1600">
              <a:solidFill>
                <a:srgbClr val="000000"/>
              </a:solidFill>
              <a:latin typeface="Roboto Mono"/>
              <a:ea typeface="Roboto Mono"/>
              <a:cs typeface="Roboto Mono"/>
              <a:sym typeface="Roboto Mono"/>
            </a:endParaRPr>
          </a:p>
          <a:p>
            <a:pPr indent="0" lvl="0" marL="0" rtl="0" algn="just">
              <a:lnSpc>
                <a:spcPct val="100000"/>
              </a:lnSpc>
              <a:spcBef>
                <a:spcPts val="0"/>
              </a:spcBef>
              <a:spcAft>
                <a:spcPts val="0"/>
              </a:spcAft>
              <a:buSzPts val="1800"/>
              <a:buNone/>
            </a:pPr>
            <a:r>
              <a:rPr lang="en-GB" sz="1600">
                <a:solidFill>
                  <a:srgbClr val="000000"/>
                </a:solidFill>
                <a:latin typeface="Roboto Mono"/>
                <a:ea typeface="Roboto Mono"/>
                <a:cs typeface="Roboto Mono"/>
                <a:sym typeface="Roboto Mono"/>
              </a:rPr>
              <a:t>Further user can learn types of dance like rumba, waltz, night club, party dance.</a:t>
            </a:r>
            <a:endParaRPr sz="1600">
              <a:solidFill>
                <a:srgbClr val="000000"/>
              </a:solidFill>
              <a:latin typeface="Roboto Mono"/>
              <a:ea typeface="Roboto Mono"/>
              <a:cs typeface="Roboto Mono"/>
              <a:sym typeface="Roboto Mono"/>
            </a:endParaRPr>
          </a:p>
          <a:p>
            <a:pPr indent="0" lvl="0" marL="0" rtl="0" algn="just">
              <a:lnSpc>
                <a:spcPct val="100000"/>
              </a:lnSpc>
              <a:spcBef>
                <a:spcPts val="0"/>
              </a:spcBef>
              <a:spcAft>
                <a:spcPts val="0"/>
              </a:spcAft>
              <a:buSzPts val="1800"/>
              <a:buNone/>
            </a:pPr>
            <a:r>
              <a:rPr lang="en-GB" sz="1600">
                <a:solidFill>
                  <a:srgbClr val="000000"/>
                </a:solidFill>
                <a:latin typeface="Roboto Mono"/>
                <a:ea typeface="Roboto Mono"/>
                <a:cs typeface="Roboto Mono"/>
                <a:sym typeface="Roboto Mono"/>
              </a:rPr>
              <a:t>Depends on their premium account they will access more resources with more functionality.</a:t>
            </a:r>
            <a:endParaRPr sz="1600">
              <a:solidFill>
                <a:srgbClr val="000000"/>
              </a:solidFill>
              <a:latin typeface="Roboto Mono"/>
              <a:ea typeface="Roboto Mono"/>
              <a:cs typeface="Roboto Mono"/>
              <a:sym typeface="Roboto Mono"/>
            </a:endParaRPr>
          </a:p>
          <a:p>
            <a:pPr indent="0" lvl="0" marL="0" rtl="0" algn="just">
              <a:lnSpc>
                <a:spcPct val="100000"/>
              </a:lnSpc>
              <a:spcBef>
                <a:spcPts val="0"/>
              </a:spcBef>
              <a:spcAft>
                <a:spcPts val="0"/>
              </a:spcAft>
              <a:buSzPts val="1800"/>
              <a:buNone/>
            </a:pPr>
            <a:r>
              <a:rPr lang="en-GB" sz="1600">
                <a:solidFill>
                  <a:srgbClr val="000000"/>
                </a:solidFill>
                <a:latin typeface="Roboto Mono"/>
                <a:ea typeface="Roboto Mono"/>
                <a:cs typeface="Roboto Mono"/>
                <a:sym typeface="Roboto Mono"/>
              </a:rPr>
              <a:t>Additionally people can make dance videos offline so can access without any internet connection.</a:t>
            </a:r>
            <a:endParaRPr sz="1600">
              <a:solidFill>
                <a:srgbClr val="000000"/>
              </a:solidFill>
              <a:latin typeface="Roboto Mono"/>
              <a:ea typeface="Roboto Mono"/>
              <a:cs typeface="Roboto Mono"/>
              <a:sym typeface="Roboto Mono"/>
            </a:endParaRPr>
          </a:p>
          <a:p>
            <a:pPr indent="0" lvl="0" marL="0" rtl="0" algn="just">
              <a:lnSpc>
                <a:spcPct val="100000"/>
              </a:lnSpc>
              <a:spcBef>
                <a:spcPts val="0"/>
              </a:spcBef>
              <a:spcAft>
                <a:spcPts val="0"/>
              </a:spcAft>
              <a:buSzPts val="1800"/>
              <a:buNone/>
            </a:pPr>
            <a:r>
              <a:t/>
            </a:r>
            <a:endParaRPr b="1" sz="2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b="1" sz="200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INTRODUCTION</a:t>
            </a:r>
            <a:endParaRPr/>
          </a:p>
        </p:txBody>
      </p:sp>
      <p:sp>
        <p:nvSpPr>
          <p:cNvPr id="87" name="Google Shape;87;p4"/>
          <p:cNvSpPr txBox="1"/>
          <p:nvPr>
            <p:ph idx="1" type="body"/>
          </p:nvPr>
        </p:nvSpPr>
        <p:spPr>
          <a:xfrm>
            <a:off x="471900" y="1919075"/>
            <a:ext cx="8222100" cy="30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sz="1600">
                <a:solidFill>
                  <a:srgbClr val="000000"/>
                </a:solidFill>
                <a:latin typeface="Roboto Mono"/>
                <a:ea typeface="Roboto Mono"/>
                <a:cs typeface="Roboto Mono"/>
                <a:sym typeface="Roboto Mono"/>
              </a:rPr>
              <a:t>CURRENT PROBLEMS</a:t>
            </a:r>
            <a:endParaRPr b="1" sz="1600">
              <a:solidFill>
                <a:srgbClr val="000000"/>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Following are current issues world are faces:-</a:t>
            </a:r>
            <a:endParaRPr sz="1600">
              <a:solidFill>
                <a:srgbClr val="000000"/>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User don’t have standard online platform to learn all types of dances with the premium account.</a:t>
            </a:r>
            <a:endParaRPr sz="1600">
              <a:solidFill>
                <a:srgbClr val="000000"/>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User don’t have online functionality like provide seamless video experience and user can offline video when they are use wifi.</a:t>
            </a:r>
            <a:endParaRPr sz="1600">
              <a:solidFill>
                <a:srgbClr val="000000"/>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INTRODUCTION</a:t>
            </a:r>
            <a:endParaRPr/>
          </a:p>
        </p:txBody>
      </p:sp>
      <p:sp>
        <p:nvSpPr>
          <p:cNvPr id="93" name="Google Shape;93;p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600">
                <a:solidFill>
                  <a:srgbClr val="000000"/>
                </a:solidFill>
                <a:latin typeface="Roboto Mono"/>
                <a:ea typeface="Roboto Mono"/>
                <a:cs typeface="Roboto Mono"/>
                <a:sym typeface="Roboto Mono"/>
              </a:rPr>
              <a:t>User don’t have application which is User friendly so user can enjoy while used online platform.</a:t>
            </a:r>
            <a:endParaRPr sz="1600">
              <a:solidFill>
                <a:srgbClr val="000000"/>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User can’t learn from specialized trainer.</a:t>
            </a:r>
            <a:endParaRPr sz="1600">
              <a:solidFill>
                <a:srgbClr val="000000"/>
              </a:solidFill>
              <a:latin typeface="Roboto Mono"/>
              <a:ea typeface="Roboto Mono"/>
              <a:cs typeface="Roboto Mono"/>
              <a:sym typeface="Roboto Mono"/>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INTRODUCTION</a:t>
            </a:r>
            <a:endParaRPr/>
          </a:p>
        </p:txBody>
      </p:sp>
      <p:sp>
        <p:nvSpPr>
          <p:cNvPr id="99" name="Google Shape;99;p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sz="1600">
                <a:solidFill>
                  <a:srgbClr val="000000"/>
                </a:solidFill>
                <a:latin typeface="Roboto Mono"/>
                <a:ea typeface="Roboto Mono"/>
                <a:cs typeface="Roboto Mono"/>
                <a:sym typeface="Roboto Mono"/>
              </a:rPr>
              <a:t>SOLUTIONS</a:t>
            </a:r>
            <a:endParaRPr b="1" sz="1600">
              <a:solidFill>
                <a:srgbClr val="000000"/>
              </a:solidFill>
              <a:latin typeface="Roboto Mono"/>
              <a:ea typeface="Roboto Mono"/>
              <a:cs typeface="Roboto Mono"/>
              <a:sym typeface="Roboto Mono"/>
            </a:endParaRPr>
          </a:p>
          <a:p>
            <a:pPr indent="0" lvl="0" marL="0" rtl="0" algn="just">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Using this Android Application, users can learn All types of dance like waltz, rumba, night club, foxtrot, tricks and user can learn dance for specific events like wedding, reception, party.</a:t>
            </a:r>
            <a:endParaRPr sz="1600">
              <a:solidFill>
                <a:srgbClr val="000000"/>
              </a:solidFill>
              <a:latin typeface="Roboto Mono"/>
              <a:ea typeface="Roboto Mono"/>
              <a:cs typeface="Roboto Mono"/>
              <a:sym typeface="Roboto Mono"/>
            </a:endParaRPr>
          </a:p>
          <a:p>
            <a:pPr indent="0" lvl="0" marL="0" rtl="0" algn="just">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User can use trending online functionality like enjoy seamless video experience with premium account and user can make video offline and access video without any internet connection.</a:t>
            </a:r>
            <a:endParaRPr sz="1600">
              <a:solidFill>
                <a:srgbClr val="000000"/>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a:t>INTRODUCTION</a:t>
            </a:r>
            <a:endParaRPr/>
          </a:p>
        </p:txBody>
      </p:sp>
      <p:sp>
        <p:nvSpPr>
          <p:cNvPr id="105" name="Google Shape;105;p7"/>
          <p:cNvSpPr txBox="1"/>
          <p:nvPr>
            <p:ph idx="1" type="body"/>
          </p:nvPr>
        </p:nvSpPr>
        <p:spPr>
          <a:xfrm>
            <a:off x="471900" y="1919075"/>
            <a:ext cx="8222100" cy="3278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solidFill>
                  <a:srgbClr val="000000"/>
                </a:solidFill>
                <a:latin typeface="Roboto Mono"/>
                <a:ea typeface="Roboto Mono"/>
                <a:cs typeface="Roboto Mono"/>
                <a:sym typeface="Roboto Mono"/>
              </a:rPr>
              <a:t>User can also add to list video, watch later video watch video category wise.</a:t>
            </a:r>
            <a:endParaRPr sz="1600">
              <a:solidFill>
                <a:srgbClr val="000000"/>
              </a:solidFill>
              <a:latin typeface="Roboto Mono"/>
              <a:ea typeface="Roboto Mono"/>
              <a:cs typeface="Roboto Mono"/>
              <a:sym typeface="Roboto Mono"/>
            </a:endParaRPr>
          </a:p>
          <a:p>
            <a:pPr indent="0" lvl="0" marL="0" rtl="0" algn="just">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Trainer also get advantage to this application. They can make video and put on this application and earn money. </a:t>
            </a:r>
            <a:endParaRPr sz="1600">
              <a:solidFill>
                <a:srgbClr val="000000"/>
              </a:solidFill>
              <a:latin typeface="Roboto Mono"/>
              <a:ea typeface="Roboto Mono"/>
              <a:cs typeface="Roboto Mono"/>
              <a:sym typeface="Roboto Mono"/>
            </a:endParaRPr>
          </a:p>
          <a:p>
            <a:pPr indent="0" lvl="0" marL="0" rtl="0" algn="just">
              <a:lnSpc>
                <a:spcPct val="115000"/>
              </a:lnSpc>
              <a:spcBef>
                <a:spcPts val="1600"/>
              </a:spcBef>
              <a:spcAft>
                <a:spcPts val="0"/>
              </a:spcAft>
              <a:buSzPts val="1800"/>
              <a:buNone/>
            </a:pPr>
            <a:r>
              <a:rPr lang="en-GB" sz="1600">
                <a:solidFill>
                  <a:srgbClr val="000000"/>
                </a:solidFill>
                <a:latin typeface="Roboto Mono"/>
                <a:ea typeface="Roboto Mono"/>
                <a:cs typeface="Roboto Mono"/>
                <a:sym typeface="Roboto Mono"/>
              </a:rPr>
              <a:t>Provide High security so user cannot access video without any premium account and other user can’t use this application if they don’t have premium account. If one have account with 4 user so only 4 user can access videos and can enjoy, other cannot use that account.</a:t>
            </a:r>
            <a:endParaRPr sz="1600">
              <a:solidFill>
                <a:srgbClr val="000000"/>
              </a:solidFill>
              <a:latin typeface="Roboto Mono"/>
              <a:ea typeface="Roboto Mono"/>
              <a:cs typeface="Roboto Mono"/>
              <a:sym typeface="Roboto Mono"/>
            </a:endParaRPr>
          </a:p>
          <a:p>
            <a:pPr indent="0" lvl="0" marL="0" rtl="0" algn="just">
              <a:lnSpc>
                <a:spcPct val="115000"/>
              </a:lnSpc>
              <a:spcBef>
                <a:spcPts val="1600"/>
              </a:spcBef>
              <a:spcAft>
                <a:spcPts val="1600"/>
              </a:spcAft>
              <a:buSzPts val="1800"/>
              <a:buNone/>
            </a:pPr>
            <a:r>
              <a:t/>
            </a:r>
            <a:endParaRPr sz="1600">
              <a:solidFill>
                <a:srgbClr val="000000"/>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sz="2400">
                <a:solidFill>
                  <a:srgbClr val="FFFFFF"/>
                </a:solidFill>
              </a:rPr>
              <a:t>PROJECT DEVELOPMENT APPROACH</a:t>
            </a:r>
            <a:endParaRPr sz="2400">
              <a:solidFill>
                <a:srgbClr val="FFFFFF"/>
              </a:solidFill>
            </a:endParaRPr>
          </a:p>
        </p:txBody>
      </p:sp>
      <p:sp>
        <p:nvSpPr>
          <p:cNvPr id="111" name="Google Shape;111;p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0"/>
              </a:spcBef>
              <a:spcAft>
                <a:spcPts val="0"/>
              </a:spcAft>
              <a:buClr>
                <a:srgbClr val="000000"/>
              </a:buClr>
              <a:buSzPts val="1920"/>
              <a:buFont typeface="Arial"/>
              <a:buNone/>
            </a:pPr>
            <a:r>
              <a:rPr lang="en-GB" sz="1600">
                <a:solidFill>
                  <a:srgbClr val="000000"/>
                </a:solidFill>
                <a:latin typeface="Roboto Mono"/>
                <a:ea typeface="Roboto Mono"/>
                <a:cs typeface="Roboto Mono"/>
                <a:sym typeface="Roboto Mono"/>
              </a:rPr>
              <a:t>After understanding the objectives, we decided to use the iterative model for the development of our application. The project has many functionality and modules that can’t be fulfilled in one go so, we have decided to use this model. So, that we can evaluate the project after some amount of time and can work on that if needed or we can move to another functionality.</a:t>
            </a:r>
            <a:endParaRPr sz="1600">
              <a:solidFill>
                <a:srgbClr val="000000"/>
              </a:solidFill>
              <a:latin typeface="Roboto Mono"/>
              <a:ea typeface="Roboto Mono"/>
              <a:cs typeface="Roboto Mono"/>
              <a:sym typeface="Roboto Mono"/>
            </a:endParaRPr>
          </a:p>
          <a:p>
            <a:pPr indent="0" lvl="0" marL="0" rtl="0" algn="just">
              <a:lnSpc>
                <a:spcPct val="115000"/>
              </a:lnSpc>
              <a:spcBef>
                <a:spcPts val="0"/>
              </a:spcBef>
              <a:spcAft>
                <a:spcPts val="1600"/>
              </a:spcAft>
              <a:buSzPts val="1800"/>
              <a:buNone/>
            </a:pPr>
            <a:r>
              <a:t/>
            </a:r>
            <a:endParaRPr sz="1600">
              <a:solidFill>
                <a:srgbClr val="000000"/>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GB" sz="2400">
                <a:solidFill>
                  <a:srgbClr val="FFFFFF"/>
                </a:solidFill>
              </a:rPr>
              <a:t>PROJECT DEVELOPMENT APPROACH</a:t>
            </a:r>
            <a:endParaRPr/>
          </a:p>
        </p:txBody>
      </p:sp>
      <p:pic>
        <p:nvPicPr>
          <p:cNvPr id="117" name="Google Shape;117;p9"/>
          <p:cNvPicPr preferRelativeResize="0"/>
          <p:nvPr/>
        </p:nvPicPr>
        <p:blipFill rotWithShape="1">
          <a:blip r:embed="rId3">
            <a:alphaModFix/>
          </a:blip>
          <a:srcRect b="0" l="0" r="0" t="0"/>
          <a:stretch/>
        </p:blipFill>
        <p:spPr>
          <a:xfrm>
            <a:off x="2949475" y="1811225"/>
            <a:ext cx="3245042" cy="3332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